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9" r:id="rId4"/>
    <p:sldId id="298" r:id="rId5"/>
    <p:sldId id="289" r:id="rId6"/>
    <p:sldId id="308" r:id="rId7"/>
    <p:sldId id="297" r:id="rId8"/>
    <p:sldId id="300" r:id="rId9"/>
    <p:sldId id="299" r:id="rId10"/>
    <p:sldId id="301" r:id="rId11"/>
    <p:sldId id="302" r:id="rId12"/>
    <p:sldId id="309" r:id="rId13"/>
    <p:sldId id="310" r:id="rId14"/>
    <p:sldId id="303" r:id="rId15"/>
    <p:sldId id="311" r:id="rId16"/>
    <p:sldId id="314" r:id="rId17"/>
    <p:sldId id="312" r:id="rId18"/>
    <p:sldId id="313" r:id="rId19"/>
    <p:sldId id="315" r:id="rId20"/>
    <p:sldId id="316" r:id="rId21"/>
    <p:sldId id="317" r:id="rId2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>
        <p:scale>
          <a:sx n="120" d="100"/>
          <a:sy n="120" d="100"/>
        </p:scale>
        <p:origin x="57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F770A3-8DC5-418B-B440-941A893A940A}" type="datetimeFigureOut">
              <a:rPr lang="nl-NL" smtClean="0"/>
              <a:t>1-9-2025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A3E73B-9678-4BD4-B069-2BCB9D171F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6150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201583945b3_0_4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201583945b3_0_4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8950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01583945b3_0_4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201583945b3_0_4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1602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201583945b3_0_4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201583945b3_0_4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4592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01583945b3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201583945b3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9398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20896c2dabc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20896c2dabc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2973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208889f25e5_3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208889f25e5_3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9812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3E73B-9678-4BD4-B069-2BCB9D171F41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3613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5;p2">
            <a:extLst>
              <a:ext uri="{FF2B5EF4-FFF2-40B4-BE49-F238E27FC236}">
                <a16:creationId xmlns:a16="http://schemas.microsoft.com/office/drawing/2014/main" id="{1D4F777A-3445-56B6-CA0F-7F3D8D47C1A3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9649EBE-E978-7F59-662D-87652F43FF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9552"/>
            <a:ext cx="9144000" cy="2299447"/>
          </a:xfrm>
          <a:solidFill>
            <a:schemeClr val="tx1"/>
          </a:solidFill>
        </p:spPr>
        <p:txBody>
          <a:bodyPr anchor="ctr" anchorCtr="0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154A7E4-A729-B9C4-F34C-BCD35BE14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8998"/>
            <a:ext cx="9144000" cy="2300400"/>
          </a:xfrm>
          <a:solidFill>
            <a:schemeClr val="bg1">
              <a:lumMod val="75000"/>
              <a:alpha val="47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800">
                <a:solidFill>
                  <a:schemeClr val="bg1">
                    <a:lumMod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0BE643B-F393-E51D-7AA3-0F2A6874234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46" y="11945"/>
            <a:ext cx="1121302" cy="112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767EFF4A-BDA5-4D9F-CEF7-673F5F630FA8}"/>
              </a:ext>
            </a:extLst>
          </p:cNvPr>
          <p:cNvSpPr txBox="1"/>
          <p:nvPr userDrawn="1"/>
        </p:nvSpPr>
        <p:spPr>
          <a:xfrm>
            <a:off x="1389206" y="179105"/>
            <a:ext cx="4903449" cy="769441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nl-NL" sz="4400" dirty="0">
                <a:solidFill>
                  <a:schemeClr val="tx1"/>
                </a:solidFill>
                <a:effectLst>
                  <a:glow rad="63500">
                    <a:srgbClr val="FFFFFF">
                      <a:alpha val="40000"/>
                    </a:srgbClr>
                  </a:glo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Gouda Tijdmachine</a:t>
            </a:r>
          </a:p>
        </p:txBody>
      </p:sp>
      <p:cxnSp>
        <p:nvCxnSpPr>
          <p:cNvPr id="10" name="AutoShape 6">
            <a:extLst>
              <a:ext uri="{FF2B5EF4-FFF2-40B4-BE49-F238E27FC236}">
                <a16:creationId xmlns:a16="http://schemas.microsoft.com/office/drawing/2014/main" id="{05EDD3EA-F610-772E-106C-B2226A29FBB3}"/>
              </a:ext>
            </a:extLst>
          </p:cNvPr>
          <p:cNvCxnSpPr>
            <a:cxnSpLocks noChangeShapeType="1"/>
            <a:stCxn id="7" idx="1"/>
            <a:endCxn id="7" idx="3"/>
          </p:cNvCxnSpPr>
          <p:nvPr userDrawn="1"/>
        </p:nvCxnSpPr>
        <p:spPr bwMode="auto">
          <a:xfrm>
            <a:off x="0" y="3429000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15" name="Rechthoek 14">
            <a:extLst>
              <a:ext uri="{FF2B5EF4-FFF2-40B4-BE49-F238E27FC236}">
                <a16:creationId xmlns:a16="http://schemas.microsoft.com/office/drawing/2014/main" id="{5E506B93-D0AA-29F6-B91C-8CD14D80FD8A}"/>
              </a:ext>
            </a:extLst>
          </p:cNvPr>
          <p:cNvSpPr/>
          <p:nvPr userDrawn="1"/>
        </p:nvSpPr>
        <p:spPr>
          <a:xfrm>
            <a:off x="1520456" y="1128601"/>
            <a:ext cx="9144000" cy="459984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8288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2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989400" y="88000"/>
            <a:ext cx="108636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Font typeface="Open Sans Medium"/>
              <a:buNone/>
              <a:defRPr b="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Font typeface="Open Sans Medium"/>
              <a:buNone/>
              <a:defRPr b="0"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Font typeface="Open Sans Medium"/>
              <a:buNone/>
              <a:defRPr b="0"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Font typeface="Open Sans Medium"/>
              <a:buNone/>
              <a:defRPr b="0"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Font typeface="Open Sans Medium"/>
              <a:buNone/>
              <a:defRPr b="0"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Font typeface="Open Sans Medium"/>
              <a:buNone/>
              <a:defRPr b="0"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Font typeface="Open Sans Medium"/>
              <a:buNone/>
              <a:defRPr b="0"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Font typeface="Open Sans Medium"/>
              <a:buNone/>
              <a:defRPr b="0"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Font typeface="Open Sans Medium"/>
              <a:buNone/>
              <a:defRPr b="0"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1"/>
          </p:nvPr>
        </p:nvSpPr>
        <p:spPr>
          <a:xfrm>
            <a:off x="415600" y="1688433"/>
            <a:ext cx="113608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/>
            </a:lvl1pPr>
            <a:lvl2pPr marL="1219170" lvl="1" indent="-42332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/>
            </a:lvl2pPr>
            <a:lvl3pPr marL="1828754" lvl="2" indent="-42332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/>
            </a:lvl3pPr>
            <a:lvl4pPr marL="2438339" lvl="3" indent="-42332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1648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oud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;p1">
            <a:extLst>
              <a:ext uri="{FF2B5EF4-FFF2-40B4-BE49-F238E27FC236}">
                <a16:creationId xmlns:a16="http://schemas.microsoft.com/office/drawing/2014/main" id="{1C4E94B7-F91B-1202-431A-3C90192A824C}"/>
              </a:ext>
            </a:extLst>
          </p:cNvPr>
          <p:cNvSpPr/>
          <p:nvPr userDrawn="1"/>
        </p:nvSpPr>
        <p:spPr>
          <a:xfrm>
            <a:off x="0" y="-1"/>
            <a:ext cx="12192000" cy="1325563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33DC37D-4E6C-B215-56E8-FD375B61B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05219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E6D813-2BC5-FFCE-DD1D-5B2668C90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25000"/>
                  </a:schemeClr>
                </a:solidFill>
              </a:defRPr>
            </a:lvl1pPr>
            <a:lvl2pPr>
              <a:defRPr>
                <a:solidFill>
                  <a:schemeClr val="bg1">
                    <a:lumMod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25000"/>
                  </a:schemeClr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FABF1B9-0462-194C-A4A2-9455D57D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4595"/>
            <a:ext cx="2743200" cy="326880"/>
          </a:xfrm>
        </p:spPr>
        <p:txBody>
          <a:bodyPr/>
          <a:lstStyle/>
          <a:p>
            <a:fld id="{5C882A66-ECF7-4F00-88E7-AC212FAD1D17}" type="slidenum">
              <a:rPr lang="nl-NL" smtClean="0"/>
              <a:t>‹nr.›</a:t>
            </a:fld>
            <a:endParaRPr lang="nl-NL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D5055768-258C-5C73-4AED-F88D19ACE7A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27" y="6356350"/>
            <a:ext cx="453206" cy="45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FE10AE28-B711-09CC-C362-AF68F63960FD}"/>
              </a:ext>
            </a:extLst>
          </p:cNvPr>
          <p:cNvSpPr txBox="1"/>
          <p:nvPr userDrawn="1"/>
        </p:nvSpPr>
        <p:spPr>
          <a:xfrm>
            <a:off x="690529" y="6394595"/>
            <a:ext cx="2069796" cy="369332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none" rtlCol="0">
            <a:spAutoFit/>
          </a:bodyPr>
          <a:lstStyle/>
          <a:p>
            <a:r>
              <a:rPr lang="nl-NL" sz="1800" dirty="0">
                <a:solidFill>
                  <a:schemeClr val="tx1"/>
                </a:solidFill>
                <a:effectLst>
                  <a:glow rad="63500">
                    <a:srgbClr val="FFFFFF">
                      <a:alpha val="40000"/>
                    </a:srgbClr>
                  </a:glo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Gouda Tijdmachine</a:t>
            </a:r>
          </a:p>
        </p:txBody>
      </p:sp>
      <p:cxnSp>
        <p:nvCxnSpPr>
          <p:cNvPr id="11" name="AutoShape 6">
            <a:extLst>
              <a:ext uri="{FF2B5EF4-FFF2-40B4-BE49-F238E27FC236}">
                <a16:creationId xmlns:a16="http://schemas.microsoft.com/office/drawing/2014/main" id="{9FEB88D2-0C62-9F2F-0AB1-D59BF1D4F587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6279452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56735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074B201-8BA3-8232-3186-E20C5908DA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3504449-D5DF-50A2-C85A-A4BC51680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FDD1C57-6B12-8A48-54A6-C930A9B14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2A66-ECF7-4F00-88E7-AC212FAD1D17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Google Shape;6;p1">
            <a:extLst>
              <a:ext uri="{FF2B5EF4-FFF2-40B4-BE49-F238E27FC236}">
                <a16:creationId xmlns:a16="http://schemas.microsoft.com/office/drawing/2014/main" id="{BCB4C6B7-FF7F-9066-00F7-928B112C1A17}"/>
              </a:ext>
            </a:extLst>
          </p:cNvPr>
          <p:cNvSpPr/>
          <p:nvPr userDrawn="1"/>
        </p:nvSpPr>
        <p:spPr>
          <a:xfrm>
            <a:off x="0" y="-1"/>
            <a:ext cx="12192000" cy="1325563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5F69469-DB23-9A78-1076-E645D00ED0B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27" y="6356350"/>
            <a:ext cx="453206" cy="45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C7D7F3E5-563D-3A37-C110-D98EC7CCD27E}"/>
              </a:ext>
            </a:extLst>
          </p:cNvPr>
          <p:cNvSpPr txBox="1"/>
          <p:nvPr userDrawn="1"/>
        </p:nvSpPr>
        <p:spPr>
          <a:xfrm>
            <a:off x="690529" y="6394595"/>
            <a:ext cx="2069796" cy="369332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none" rtlCol="0">
            <a:spAutoFit/>
          </a:bodyPr>
          <a:lstStyle/>
          <a:p>
            <a:r>
              <a:rPr lang="nl-NL" sz="1800" dirty="0">
                <a:solidFill>
                  <a:schemeClr val="tx1"/>
                </a:solidFill>
                <a:effectLst>
                  <a:glow rad="63500">
                    <a:srgbClr val="FFFFFF">
                      <a:alpha val="40000"/>
                    </a:srgbClr>
                  </a:glo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Gouda Tijdmachine</a:t>
            </a:r>
          </a:p>
        </p:txBody>
      </p:sp>
      <p:cxnSp>
        <p:nvCxnSpPr>
          <p:cNvPr id="11" name="AutoShape 6">
            <a:extLst>
              <a:ext uri="{FF2B5EF4-FFF2-40B4-BE49-F238E27FC236}">
                <a16:creationId xmlns:a16="http://schemas.microsoft.com/office/drawing/2014/main" id="{CC1BB5EB-DB07-DDA0-CD6B-256DF121CE88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6279452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13" name="Titel 1">
            <a:extLst>
              <a:ext uri="{FF2B5EF4-FFF2-40B4-BE49-F238E27FC236}">
                <a16:creationId xmlns:a16="http://schemas.microsoft.com/office/drawing/2014/main" id="{F24DFBCD-66B9-BD42-7E15-543009C322DD}"/>
              </a:ext>
            </a:extLst>
          </p:cNvPr>
          <p:cNvSpPr txBox="1">
            <a:spLocks/>
          </p:cNvSpPr>
          <p:nvPr userDrawn="1"/>
        </p:nvSpPr>
        <p:spPr>
          <a:xfrm>
            <a:off x="838200" y="136525"/>
            <a:ext cx="10515600" cy="10521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66554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87C17A4-163F-C76C-B28F-14C67924F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2A66-ECF7-4F00-88E7-AC212FAD1D17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Google Shape;6;p1">
            <a:extLst>
              <a:ext uri="{FF2B5EF4-FFF2-40B4-BE49-F238E27FC236}">
                <a16:creationId xmlns:a16="http://schemas.microsoft.com/office/drawing/2014/main" id="{F4EAAA23-2EA5-F37D-7D9D-AF77D10E31C8}"/>
              </a:ext>
            </a:extLst>
          </p:cNvPr>
          <p:cNvSpPr/>
          <p:nvPr userDrawn="1"/>
        </p:nvSpPr>
        <p:spPr>
          <a:xfrm>
            <a:off x="0" y="-1"/>
            <a:ext cx="12192000" cy="1325563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0D094B0-EB84-34C9-C2EC-D6D555AA7E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27" y="6356350"/>
            <a:ext cx="453206" cy="45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F8A2F4CE-5CDA-7F94-4D0E-1EF03492648C}"/>
              </a:ext>
            </a:extLst>
          </p:cNvPr>
          <p:cNvSpPr txBox="1"/>
          <p:nvPr userDrawn="1"/>
        </p:nvSpPr>
        <p:spPr>
          <a:xfrm>
            <a:off x="690529" y="6394595"/>
            <a:ext cx="2069796" cy="369332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none" rtlCol="0">
            <a:spAutoFit/>
          </a:bodyPr>
          <a:lstStyle/>
          <a:p>
            <a:r>
              <a:rPr lang="nl-NL" sz="1800" dirty="0">
                <a:solidFill>
                  <a:schemeClr val="tx1"/>
                </a:solidFill>
                <a:effectLst>
                  <a:glow rad="63500">
                    <a:srgbClr val="FFFFFF">
                      <a:alpha val="40000"/>
                    </a:srgbClr>
                  </a:glo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Gouda Tijdmachine</a:t>
            </a:r>
          </a:p>
        </p:txBody>
      </p:sp>
      <p:cxnSp>
        <p:nvCxnSpPr>
          <p:cNvPr id="9" name="AutoShape 6">
            <a:extLst>
              <a:ext uri="{FF2B5EF4-FFF2-40B4-BE49-F238E27FC236}">
                <a16:creationId xmlns:a16="http://schemas.microsoft.com/office/drawing/2014/main" id="{2AFB3CC7-255C-04C5-E7CE-89EB4903BB89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6279452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10" name="Titel 1">
            <a:extLst>
              <a:ext uri="{FF2B5EF4-FFF2-40B4-BE49-F238E27FC236}">
                <a16:creationId xmlns:a16="http://schemas.microsoft.com/office/drawing/2014/main" id="{B319E57F-3C93-A6A2-051E-A2BE324C0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05219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23627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oto huis en schilders, door T.W. van den Houten (Schoonhoven)">
            <a:extLst>
              <a:ext uri="{FF2B5EF4-FFF2-40B4-BE49-F238E27FC236}">
                <a16:creationId xmlns:a16="http://schemas.microsoft.com/office/drawing/2014/main" id="{E58265C1-7037-CCFA-5BD7-B14D52E44DA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-1"/>
            <a:ext cx="6096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21;p3">
            <a:extLst>
              <a:ext uri="{FF2B5EF4-FFF2-40B4-BE49-F238E27FC236}">
                <a16:creationId xmlns:a16="http://schemas.microsoft.com/office/drawing/2014/main" id="{7394386B-95E8-DB79-32E1-948D9466CF86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AutoShape 6">
            <a:extLst>
              <a:ext uri="{FF2B5EF4-FFF2-40B4-BE49-F238E27FC236}">
                <a16:creationId xmlns:a16="http://schemas.microsoft.com/office/drawing/2014/main" id="{670F20D9-88C5-AE95-5503-CCF1848EA0B7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3429000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3F22F677-15BA-7F13-4584-2C0E4D2AE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934" y="574159"/>
            <a:ext cx="5443871" cy="2319772"/>
          </a:xfrm>
        </p:spPr>
        <p:txBody>
          <a:bodyPr anchor="ctr" anchorCtr="0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0E9EAC00-952F-4E3C-B00C-A59C47FBCE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40" y="3733496"/>
            <a:ext cx="1602784" cy="160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0F3814A9-5199-08A4-5844-D064227DECD2}"/>
              </a:ext>
            </a:extLst>
          </p:cNvPr>
          <p:cNvSpPr txBox="1"/>
          <p:nvPr userDrawn="1"/>
        </p:nvSpPr>
        <p:spPr>
          <a:xfrm>
            <a:off x="640291" y="5283981"/>
            <a:ext cx="4815419" cy="1323439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Gouda</a:t>
            </a:r>
          </a:p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Tijdmachine</a:t>
            </a:r>
          </a:p>
        </p:txBody>
      </p:sp>
    </p:spTree>
    <p:extLst>
      <p:ext uri="{BB962C8B-B14F-4D97-AF65-F5344CB8AC3E}">
        <p14:creationId xmlns:p14="http://schemas.microsoft.com/office/powerpoint/2010/main" val="2952497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hemel, gebouw, water&#10;&#10;Door AI gegenereerde inhoud is mogelijk onjuist.">
            <a:extLst>
              <a:ext uri="{FF2B5EF4-FFF2-40B4-BE49-F238E27FC236}">
                <a16:creationId xmlns:a16="http://schemas.microsoft.com/office/drawing/2014/main" id="{D9A6641B-7FAF-0B48-B1C3-30D37A2C90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8" name="Google Shape;21;p3">
            <a:extLst>
              <a:ext uri="{FF2B5EF4-FFF2-40B4-BE49-F238E27FC236}">
                <a16:creationId xmlns:a16="http://schemas.microsoft.com/office/drawing/2014/main" id="{7394386B-95E8-DB79-32E1-948D9466CF86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AutoShape 6">
            <a:extLst>
              <a:ext uri="{FF2B5EF4-FFF2-40B4-BE49-F238E27FC236}">
                <a16:creationId xmlns:a16="http://schemas.microsoft.com/office/drawing/2014/main" id="{670F20D9-88C5-AE95-5503-CCF1848EA0B7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3429000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3F22F677-15BA-7F13-4584-2C0E4D2AE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934" y="574159"/>
            <a:ext cx="5443871" cy="2319772"/>
          </a:xfrm>
        </p:spPr>
        <p:txBody>
          <a:bodyPr anchor="ctr" anchorCtr="0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0E9EAC00-952F-4E3C-B00C-A59C47FBCE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40" y="3733496"/>
            <a:ext cx="1602784" cy="160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0F3814A9-5199-08A4-5844-D064227DECD2}"/>
              </a:ext>
            </a:extLst>
          </p:cNvPr>
          <p:cNvSpPr txBox="1"/>
          <p:nvPr userDrawn="1"/>
        </p:nvSpPr>
        <p:spPr>
          <a:xfrm>
            <a:off x="640291" y="5283981"/>
            <a:ext cx="4815419" cy="1323439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Gouda</a:t>
            </a:r>
          </a:p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Tijdmachine</a:t>
            </a:r>
          </a:p>
        </p:txBody>
      </p:sp>
    </p:spTree>
    <p:extLst>
      <p:ext uri="{BB962C8B-B14F-4D97-AF65-F5344CB8AC3E}">
        <p14:creationId xmlns:p14="http://schemas.microsoft.com/office/powerpoint/2010/main" val="1754608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0216DC-AAF8-1C77-454A-62579E7D5E0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21;p3">
            <a:extLst>
              <a:ext uri="{FF2B5EF4-FFF2-40B4-BE49-F238E27FC236}">
                <a16:creationId xmlns:a16="http://schemas.microsoft.com/office/drawing/2014/main" id="{7394386B-95E8-DB79-32E1-948D9466CF86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AutoShape 6">
            <a:extLst>
              <a:ext uri="{FF2B5EF4-FFF2-40B4-BE49-F238E27FC236}">
                <a16:creationId xmlns:a16="http://schemas.microsoft.com/office/drawing/2014/main" id="{670F20D9-88C5-AE95-5503-CCF1848EA0B7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3429000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3F22F677-15BA-7F13-4584-2C0E4D2AE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934" y="574159"/>
            <a:ext cx="5443871" cy="2319772"/>
          </a:xfrm>
        </p:spPr>
        <p:txBody>
          <a:bodyPr anchor="ctr" anchorCtr="0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0E9EAC00-952F-4E3C-B00C-A59C47FBCE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40" y="3733496"/>
            <a:ext cx="1602784" cy="160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0F3814A9-5199-08A4-5844-D064227DECD2}"/>
              </a:ext>
            </a:extLst>
          </p:cNvPr>
          <p:cNvSpPr txBox="1"/>
          <p:nvPr userDrawn="1"/>
        </p:nvSpPr>
        <p:spPr>
          <a:xfrm>
            <a:off x="640291" y="5283981"/>
            <a:ext cx="4815419" cy="1323439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Gouda</a:t>
            </a:r>
          </a:p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Tijdmachine</a:t>
            </a:r>
          </a:p>
        </p:txBody>
      </p:sp>
    </p:spTree>
    <p:extLst>
      <p:ext uri="{BB962C8B-B14F-4D97-AF65-F5344CB8AC3E}">
        <p14:creationId xmlns:p14="http://schemas.microsoft.com/office/powerpoint/2010/main" val="2511841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uitenshuis, gebouw, hemel, straat&#10;&#10;Door AI gegenereerde inhoud is mogelijk onjuist.">
            <a:extLst>
              <a:ext uri="{FF2B5EF4-FFF2-40B4-BE49-F238E27FC236}">
                <a16:creationId xmlns:a16="http://schemas.microsoft.com/office/drawing/2014/main" id="{B9B2CB0C-5F96-4703-9E54-628A27EBBB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1" y="0"/>
            <a:ext cx="6096000" cy="6858000"/>
          </a:xfrm>
          <a:prstGeom prst="rect">
            <a:avLst/>
          </a:prstGeom>
        </p:spPr>
      </p:pic>
      <p:sp>
        <p:nvSpPr>
          <p:cNvPr id="8" name="Google Shape;21;p3">
            <a:extLst>
              <a:ext uri="{FF2B5EF4-FFF2-40B4-BE49-F238E27FC236}">
                <a16:creationId xmlns:a16="http://schemas.microsoft.com/office/drawing/2014/main" id="{7394386B-95E8-DB79-32E1-948D9466CF86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AutoShape 6">
            <a:extLst>
              <a:ext uri="{FF2B5EF4-FFF2-40B4-BE49-F238E27FC236}">
                <a16:creationId xmlns:a16="http://schemas.microsoft.com/office/drawing/2014/main" id="{670F20D9-88C5-AE95-5503-CCF1848EA0B7}"/>
              </a:ext>
            </a:extLst>
          </p:cNvPr>
          <p:cNvCxnSpPr>
            <a:cxnSpLocks noChangeShapeType="1"/>
            <a:stCxn id="8" idx="1"/>
          </p:cNvCxnSpPr>
          <p:nvPr userDrawn="1"/>
        </p:nvCxnSpPr>
        <p:spPr bwMode="auto">
          <a:xfrm>
            <a:off x="0" y="3429000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3F22F677-15BA-7F13-4584-2C0E4D2AE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934" y="574159"/>
            <a:ext cx="5443871" cy="2319772"/>
          </a:xfrm>
        </p:spPr>
        <p:txBody>
          <a:bodyPr anchor="ctr" anchorCtr="0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0E9EAC00-952F-4E3C-B00C-A59C47FBCE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40" y="3733496"/>
            <a:ext cx="1602784" cy="160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0F3814A9-5199-08A4-5844-D064227DECD2}"/>
              </a:ext>
            </a:extLst>
          </p:cNvPr>
          <p:cNvSpPr txBox="1"/>
          <p:nvPr userDrawn="1"/>
        </p:nvSpPr>
        <p:spPr>
          <a:xfrm>
            <a:off x="640291" y="5283981"/>
            <a:ext cx="4815419" cy="1323439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Gouda</a:t>
            </a:r>
          </a:p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Tijdmachine</a:t>
            </a:r>
          </a:p>
        </p:txBody>
      </p:sp>
    </p:spTree>
    <p:extLst>
      <p:ext uri="{BB962C8B-B14F-4D97-AF65-F5344CB8AC3E}">
        <p14:creationId xmlns:p14="http://schemas.microsoft.com/office/powerpoint/2010/main" val="1098277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BB5E494E-BA42-EA2F-B63E-69790C7EECF2}"/>
              </a:ext>
            </a:extLst>
          </p:cNvPr>
          <p:cNvSpPr/>
          <p:nvPr userDrawn="1"/>
        </p:nvSpPr>
        <p:spPr>
          <a:xfrm>
            <a:off x="-1" y="0"/>
            <a:ext cx="4861225" cy="507760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090FBBCC-3669-FEFE-0FFA-C8B51BEFC1DB}"/>
              </a:ext>
            </a:extLst>
          </p:cNvPr>
          <p:cNvSpPr/>
          <p:nvPr userDrawn="1"/>
        </p:nvSpPr>
        <p:spPr>
          <a:xfrm>
            <a:off x="6109923" y="0"/>
            <a:ext cx="6082077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F46C4DEE-0ADB-2B12-65DA-B857B1C738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167" y="309812"/>
            <a:ext cx="1602784" cy="160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31EDD7AF-F680-AC4B-2D8C-1D09305C7647}"/>
              </a:ext>
            </a:extLst>
          </p:cNvPr>
          <p:cNvSpPr txBox="1"/>
          <p:nvPr userDrawn="1"/>
        </p:nvSpPr>
        <p:spPr>
          <a:xfrm>
            <a:off x="6889418" y="1860297"/>
            <a:ext cx="4815419" cy="1323439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Gouda</a:t>
            </a:r>
          </a:p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Tijdmachine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E60D4829-7FB8-1AB0-B6C7-F580C4042B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24" y="0"/>
            <a:ext cx="6082074" cy="685799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AutoShape 6">
            <a:extLst>
              <a:ext uri="{FF2B5EF4-FFF2-40B4-BE49-F238E27FC236}">
                <a16:creationId xmlns:a16="http://schemas.microsoft.com/office/drawing/2014/main" id="{5CB9CFD6-BACA-89B0-A395-919605532DE6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70258" y="3429000"/>
            <a:ext cx="12121742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2" name="Tekstvak 1">
            <a:extLst>
              <a:ext uri="{FF2B5EF4-FFF2-40B4-BE49-F238E27FC236}">
                <a16:creationId xmlns:a16="http://schemas.microsoft.com/office/drawing/2014/main" id="{0C5EFBB4-69D0-590B-BB4F-E87D718B6FFE}"/>
              </a:ext>
            </a:extLst>
          </p:cNvPr>
          <p:cNvSpPr txBox="1"/>
          <p:nvPr userDrawn="1"/>
        </p:nvSpPr>
        <p:spPr>
          <a:xfrm>
            <a:off x="6675120" y="4212088"/>
            <a:ext cx="48332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solidFill>
                  <a:schemeClr val="tx2">
                    <a:lumMod val="9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goudatijdmachine.nl is initiatief van </a:t>
            </a:r>
          </a:p>
          <a:p>
            <a:pPr algn="ctr"/>
            <a:r>
              <a:rPr lang="nl-NL" sz="2400" dirty="0">
                <a:solidFill>
                  <a:schemeClr val="tx2">
                    <a:lumMod val="9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Historische Vereniging Die Goude </a:t>
            </a:r>
          </a:p>
          <a:p>
            <a:pPr algn="ctr"/>
            <a:r>
              <a:rPr lang="nl-NL" sz="2400" dirty="0">
                <a:solidFill>
                  <a:schemeClr val="tx2">
                    <a:lumMod val="9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en Streekarchief Midden-Holland, </a:t>
            </a:r>
          </a:p>
          <a:p>
            <a:pPr algn="ctr"/>
            <a:r>
              <a:rPr lang="nl-NL" sz="2400" dirty="0">
                <a:solidFill>
                  <a:schemeClr val="tx2">
                    <a:lumMod val="9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mede mogelijk gemaakt door vele vrijwilligers </a:t>
            </a:r>
            <a:r>
              <a:rPr lang="nl-NL" sz="2400">
                <a:solidFill>
                  <a:schemeClr val="tx2">
                    <a:lumMod val="9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en archivarissen</a:t>
            </a:r>
            <a:endParaRPr lang="nl-NL" sz="2400" dirty="0">
              <a:solidFill>
                <a:schemeClr val="tx2">
                  <a:lumMod val="9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678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FF5BB28-D1B1-AB26-855C-EB5C456F3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1917945-C77F-A58B-516C-15A6541C1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D39628A-CA80-EB66-8D11-A8C0BF84BC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81CC9D06-894D-4230-91E1-5A4D165379D0}" type="datetimeFigureOut">
              <a:rPr lang="nl-NL" smtClean="0"/>
              <a:pPr/>
              <a:t>1-9-2025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4DA832-3025-5731-9CB3-01C90B29D2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3664837-B310-84DE-48B7-C2CB9611F1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5C882A66-ECF7-4F00-88E7-AC212FAD1D17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0185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1" r:id="rId5"/>
    <p:sldLayoutId id="2147483656" r:id="rId6"/>
    <p:sldLayoutId id="2147483657" r:id="rId7"/>
    <p:sldLayoutId id="2147483658" r:id="rId8"/>
    <p:sldLayoutId id="2147483655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2AB926-201A-3E19-D97F-6BAA1C8776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Hoe presenteer je </a:t>
            </a:r>
            <a:br>
              <a:rPr lang="nl-NL" dirty="0"/>
            </a:br>
            <a:r>
              <a:rPr lang="nl-NL" dirty="0" err="1"/>
              <a:t>spatio</a:t>
            </a:r>
            <a:r>
              <a:rPr lang="nl-NL" dirty="0"/>
              <a:t>-temporele data?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0E28182-90E9-C10A-AF23-626470A467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Bob Coret, vrijwilliger bij de Gouda Tijdmachine</a:t>
            </a:r>
            <a:br>
              <a:rPr lang="nl-NL" dirty="0"/>
            </a:br>
            <a:r>
              <a:rPr lang="nl-NL" dirty="0"/>
              <a:t>KB, nationale bibliotheek / Verbonden Digitaal Erfgoed</a:t>
            </a:r>
            <a:br>
              <a:rPr lang="nl-NL" dirty="0"/>
            </a:br>
            <a:r>
              <a:rPr lang="nl-NL" dirty="0"/>
              <a:t>Netwerk Digitaal Erfgoed infrateam</a:t>
            </a:r>
            <a:br>
              <a:rPr lang="nl-NL" dirty="0"/>
            </a:br>
            <a:r>
              <a:rPr lang="nl-NL" dirty="0"/>
              <a:t>Open Archieven / Genealogie Online</a:t>
            </a:r>
          </a:p>
        </p:txBody>
      </p:sp>
    </p:spTree>
    <p:extLst>
      <p:ext uri="{BB962C8B-B14F-4D97-AF65-F5344CB8AC3E}">
        <p14:creationId xmlns:p14="http://schemas.microsoft.com/office/powerpoint/2010/main" val="3736780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F20EE9-97A0-FF91-64BD-1CD9A5D86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4827D44-2863-1E02-D280-013005A84D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761"/>
          <a:stretch>
            <a:fillRect/>
          </a:stretch>
        </p:blipFill>
        <p:spPr>
          <a:xfrm>
            <a:off x="-16042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076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649E86-5BEE-0618-EBAD-C97A7978C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Google Shape;515;p60">
            <a:extLst>
              <a:ext uri="{FF2B5EF4-FFF2-40B4-BE49-F238E27FC236}">
                <a16:creationId xmlns:a16="http://schemas.microsoft.com/office/drawing/2014/main" id="{F94F70C8-34CC-55E1-0C5E-555A86FEE70D}"/>
              </a:ext>
            </a:extLst>
          </p:cNvPr>
          <p:cNvSpPr txBox="1"/>
          <p:nvPr/>
        </p:nvSpPr>
        <p:spPr>
          <a:xfrm>
            <a:off x="6625825" y="1127000"/>
            <a:ext cx="2201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000" u="sng">
                <a:latin typeface="Open Sans"/>
                <a:ea typeface="Open Sans"/>
                <a:cs typeface="Open Sans"/>
                <a:sym typeface="Open Sans"/>
              </a:rPr>
              <a:t>gis.gouda.nl</a:t>
            </a:r>
            <a:endParaRPr sz="1000" u="sng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FFE8994-7A78-890D-AFCF-0D6DDF1F30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526" r="1266"/>
          <a:stretch>
            <a:fillRect/>
          </a:stretch>
        </p:blipFill>
        <p:spPr>
          <a:xfrm>
            <a:off x="0" y="-1"/>
            <a:ext cx="12252960" cy="6901475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73028BAC-3A6A-6CB3-2654-159583C042DF}"/>
              </a:ext>
            </a:extLst>
          </p:cNvPr>
          <p:cNvSpPr txBox="1"/>
          <p:nvPr/>
        </p:nvSpPr>
        <p:spPr>
          <a:xfrm>
            <a:off x="6837948" y="6442492"/>
            <a:ext cx="61681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u="sng" dirty="0"/>
              <a:t>https://www.goudatijdmachine.nl/data-en-media/</a:t>
            </a:r>
          </a:p>
        </p:txBody>
      </p:sp>
    </p:spTree>
    <p:extLst>
      <p:ext uri="{BB962C8B-B14F-4D97-AF65-F5344CB8AC3E}">
        <p14:creationId xmlns:p14="http://schemas.microsoft.com/office/powerpoint/2010/main" val="2827803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0C6553-96B3-0EAC-DBFA-3E6D2F92D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05510BA-47CC-5480-67E7-82E50F9E94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228" r="1694"/>
          <a:stretch>
            <a:fillRect/>
          </a:stretch>
        </p:blipFill>
        <p:spPr>
          <a:xfrm>
            <a:off x="-1" y="-4012"/>
            <a:ext cx="12226183" cy="686201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4AD0D3A-FA8F-90A0-45CC-BEA2372DD1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015" r="1314"/>
          <a:stretch>
            <a:fillRect/>
          </a:stretch>
        </p:blipFill>
        <p:spPr>
          <a:xfrm>
            <a:off x="0" y="-4013"/>
            <a:ext cx="12244036" cy="6725487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B0926791-622D-CCF0-8519-7B6B4C9493F8}"/>
              </a:ext>
            </a:extLst>
          </p:cNvPr>
          <p:cNvSpPr txBox="1"/>
          <p:nvPr/>
        </p:nvSpPr>
        <p:spPr>
          <a:xfrm>
            <a:off x="6837948" y="6442492"/>
            <a:ext cx="61681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u="sng" dirty="0"/>
              <a:t>https://www.goudatijdmachine.nl/data-en-media/</a:t>
            </a:r>
          </a:p>
        </p:txBody>
      </p:sp>
    </p:spTree>
    <p:extLst>
      <p:ext uri="{BB962C8B-B14F-4D97-AF65-F5344CB8AC3E}">
        <p14:creationId xmlns:p14="http://schemas.microsoft.com/office/powerpoint/2010/main" val="145036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AF93AB-74F1-7FF0-2F75-C0F36F485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ED289A2-CEF9-F76F-A31E-F19675B77A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228" r="1266"/>
          <a:stretch>
            <a:fillRect/>
          </a:stretch>
        </p:blipFill>
        <p:spPr>
          <a:xfrm>
            <a:off x="-1" y="0"/>
            <a:ext cx="12213751" cy="6858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ADFF3B91-19DB-A113-01B8-4BCDD37D327E}"/>
              </a:ext>
            </a:extLst>
          </p:cNvPr>
          <p:cNvSpPr txBox="1"/>
          <p:nvPr/>
        </p:nvSpPr>
        <p:spPr>
          <a:xfrm>
            <a:off x="5279667" y="955913"/>
            <a:ext cx="61543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l-NL" u="sng" dirty="0"/>
              <a:t>https://iiif.io/</a:t>
            </a:r>
          </a:p>
        </p:txBody>
      </p:sp>
    </p:spTree>
    <p:extLst>
      <p:ext uri="{BB962C8B-B14F-4D97-AF65-F5344CB8AC3E}">
        <p14:creationId xmlns:p14="http://schemas.microsoft.com/office/powerpoint/2010/main" val="24232172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DDA97B-B5B8-9D0C-67D4-EACF6AD6C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GIS applicaties gebruikersvriendelijk?</a:t>
            </a:r>
          </a:p>
        </p:txBody>
      </p:sp>
      <p:grpSp>
        <p:nvGrpSpPr>
          <p:cNvPr id="3" name="Google Shape;510;p60">
            <a:extLst>
              <a:ext uri="{FF2B5EF4-FFF2-40B4-BE49-F238E27FC236}">
                <a16:creationId xmlns:a16="http://schemas.microsoft.com/office/drawing/2014/main" id="{0F74F02D-6D27-09CC-D0CC-90E83C0A925D}"/>
              </a:ext>
            </a:extLst>
          </p:cNvPr>
          <p:cNvGrpSpPr/>
          <p:nvPr/>
        </p:nvGrpSpPr>
        <p:grpSpPr>
          <a:xfrm>
            <a:off x="265806" y="1627306"/>
            <a:ext cx="8451891" cy="4377104"/>
            <a:chOff x="329975" y="1126988"/>
            <a:chExt cx="6957898" cy="3603388"/>
          </a:xfrm>
        </p:grpSpPr>
        <p:pic>
          <p:nvPicPr>
            <p:cNvPr id="4" name="Google Shape;511;p60">
              <a:extLst>
                <a:ext uri="{FF2B5EF4-FFF2-40B4-BE49-F238E27FC236}">
                  <a16:creationId xmlns:a16="http://schemas.microsoft.com/office/drawing/2014/main" id="{37FA3902-30A3-AD5A-7743-CD33CFAAB28A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29975" y="1126988"/>
              <a:ext cx="6957898" cy="323999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5" name="Google Shape;512;p60">
              <a:extLst>
                <a:ext uri="{FF2B5EF4-FFF2-40B4-BE49-F238E27FC236}">
                  <a16:creationId xmlns:a16="http://schemas.microsoft.com/office/drawing/2014/main" id="{DCE2F5D5-AACE-9E59-2E27-296D44459A1D}"/>
                </a:ext>
              </a:extLst>
            </p:cNvPr>
            <p:cNvSpPr txBox="1"/>
            <p:nvPr/>
          </p:nvSpPr>
          <p:spPr>
            <a:xfrm>
              <a:off x="329975" y="4391675"/>
              <a:ext cx="22011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" sz="1000" u="sng">
                  <a:latin typeface="Open Sans"/>
                  <a:ea typeface="Open Sans"/>
                  <a:cs typeface="Open Sans"/>
                  <a:sym typeface="Open Sans"/>
                </a:rPr>
                <a:t>gis.goudatijdmachine.nl</a:t>
              </a:r>
              <a:endParaRPr sz="1000" u="sng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9" name="Google Shape;513;p60">
            <a:extLst>
              <a:ext uri="{FF2B5EF4-FFF2-40B4-BE49-F238E27FC236}">
                <a16:creationId xmlns:a16="http://schemas.microsoft.com/office/drawing/2014/main" id="{E498F8D3-8C8F-EA81-AA8F-20B1F4CBA3B8}"/>
              </a:ext>
            </a:extLst>
          </p:cNvPr>
          <p:cNvGrpSpPr/>
          <p:nvPr/>
        </p:nvGrpSpPr>
        <p:grpSpPr>
          <a:xfrm>
            <a:off x="3583595" y="2362242"/>
            <a:ext cx="8458059" cy="4359233"/>
            <a:chOff x="1863950" y="1127000"/>
            <a:chExt cx="6962976" cy="3588676"/>
          </a:xfrm>
        </p:grpSpPr>
        <p:pic>
          <p:nvPicPr>
            <p:cNvPr id="10" name="Google Shape;514;p60">
              <a:extLst>
                <a:ext uri="{FF2B5EF4-FFF2-40B4-BE49-F238E27FC236}">
                  <a16:creationId xmlns:a16="http://schemas.microsoft.com/office/drawing/2014/main" id="{63B410B6-8733-C907-B2A7-06FBE53DA7B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b="17273"/>
            <a:stretch/>
          </p:blipFill>
          <p:spPr>
            <a:xfrm>
              <a:off x="1863950" y="1475700"/>
              <a:ext cx="6962976" cy="323997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11" name="Google Shape;515;p60">
              <a:extLst>
                <a:ext uri="{FF2B5EF4-FFF2-40B4-BE49-F238E27FC236}">
                  <a16:creationId xmlns:a16="http://schemas.microsoft.com/office/drawing/2014/main" id="{71DC1DF4-405C-C296-DC63-1FFB4096BC2C}"/>
                </a:ext>
              </a:extLst>
            </p:cNvPr>
            <p:cNvSpPr txBox="1"/>
            <p:nvPr/>
          </p:nvSpPr>
          <p:spPr>
            <a:xfrm>
              <a:off x="6625825" y="1127000"/>
              <a:ext cx="22011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" sz="1000" u="sng">
                  <a:latin typeface="Open Sans"/>
                  <a:ea typeface="Open Sans"/>
                  <a:cs typeface="Open Sans"/>
                  <a:sym typeface="Open Sans"/>
                </a:rPr>
                <a:t>gis.gouda.nl</a:t>
              </a:r>
              <a:endParaRPr sz="1000" u="sng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01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6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 fontScale="90000"/>
          </a:bodyPr>
          <a:lstStyle/>
          <a:p>
            <a:r>
              <a:rPr lang="nl" dirty="0"/>
              <a:t>Van data visualisatie tot vertellen van verhalen</a:t>
            </a:r>
            <a:endParaRPr dirty="0"/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123F4164-624B-CCB4-22F1-E33F4C5F36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60" name="Google Shape;560;p66"/>
          <p:cNvPicPr preferRelativeResize="0"/>
          <p:nvPr/>
        </p:nvPicPr>
        <p:blipFill rotWithShape="1">
          <a:blip r:embed="rId3">
            <a:alphaModFix/>
          </a:blip>
          <a:srcRect t="9107"/>
          <a:stretch/>
        </p:blipFill>
        <p:spPr>
          <a:xfrm>
            <a:off x="1" y="1156984"/>
            <a:ext cx="12191999" cy="570101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5383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7BFA93-835F-1506-F0E4-396CC6B3F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DC74DC8-D97A-067A-DB54-651D0C6D01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8F00A7F-0CCA-59AC-8A68-5052FA05C5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8"/>
          <a:stretch>
            <a:fillRect/>
          </a:stretch>
        </p:blipFill>
        <p:spPr bwMode="auto">
          <a:xfrm>
            <a:off x="-617" y="-770021"/>
            <a:ext cx="12198793" cy="762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A6F5A47-F0FD-6DE1-B03E-BC0CCCDBADA2}"/>
              </a:ext>
            </a:extLst>
          </p:cNvPr>
          <p:cNvSpPr txBox="1"/>
          <p:nvPr/>
        </p:nvSpPr>
        <p:spPr>
          <a:xfrm>
            <a:off x="-6793" y="6481011"/>
            <a:ext cx="12198793" cy="37698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nl-NL" u="sng" dirty="0"/>
              <a:t>https://netwerkdigitaalerfgoed.nl/nieuws/de-tijddetective-1-hoe-goudas-geschiedenis-een-game-wordt/</a:t>
            </a:r>
          </a:p>
        </p:txBody>
      </p:sp>
    </p:spTree>
    <p:extLst>
      <p:ext uri="{BB962C8B-B14F-4D97-AF65-F5344CB8AC3E}">
        <p14:creationId xmlns:p14="http://schemas.microsoft.com/office/powerpoint/2010/main" val="760539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" name="Google Shape;565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67"/>
          <p:cNvSpPr txBox="1">
            <a:spLocks noGrp="1"/>
          </p:cNvSpPr>
          <p:nvPr>
            <p:ph type="title"/>
          </p:nvPr>
        </p:nvSpPr>
        <p:spPr>
          <a:xfrm>
            <a:off x="664200" y="2957400"/>
            <a:ext cx="108636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pPr algn="r"/>
            <a:r>
              <a:rPr lang="nl"/>
              <a:t>Onderzoek en producten</a:t>
            </a:r>
            <a:endParaRPr/>
          </a:p>
        </p:txBody>
      </p:sp>
      <p:pic>
        <p:nvPicPr>
          <p:cNvPr id="567" name="Google Shape;567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6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026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4B5892-4EC4-9EA7-B6D0-400572A93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29C3FAE-4911-844E-3B9A-DC788C2A5A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E67BBE9-8016-A68C-94A3-59691A11C9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763"/>
          <a:stretch>
            <a:fillRect/>
          </a:stretch>
        </p:blipFill>
        <p:spPr>
          <a:xfrm>
            <a:off x="-48126" y="0"/>
            <a:ext cx="15184714" cy="826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0753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2D6E38D-F728-A3DC-CAD2-38A10AA83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5C40C1C7-EC8F-1B36-9399-8E43BBF6CB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C972805-C4AB-A193-BD8E-009A31081B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960" r="1579"/>
          <a:stretch>
            <a:fillRect/>
          </a:stretch>
        </p:blipFill>
        <p:spPr>
          <a:xfrm>
            <a:off x="-192505" y="0"/>
            <a:ext cx="14269218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58A78D5-3967-D619-E595-CF98104472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7062"/>
          <a:stretch>
            <a:fillRect/>
          </a:stretch>
        </p:blipFill>
        <p:spPr>
          <a:xfrm>
            <a:off x="-173177" y="3930316"/>
            <a:ext cx="14230562" cy="324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22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2F257B-D976-54EC-94D4-11B571628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EA66F84-8170-4366-6375-37850D25D4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Google Shape;142;p22" descr="Slappe bodem bedreigt historisch Gouda en veengebieden - Nederlands  Dagblad. De kwaliteitskrant van christelijk Nederland">
            <a:extLst>
              <a:ext uri="{FF2B5EF4-FFF2-40B4-BE49-F238E27FC236}">
                <a16:creationId xmlns:a16="http://schemas.microsoft.com/office/drawing/2014/main" id="{4D686917-0306-72E5-02A6-20A8A2D3DC1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-509512"/>
            <a:ext cx="12223947" cy="78407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53895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FA3A56-FBC3-A3A9-F7C8-AD16689C5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F1DB44E-D382-8593-5C78-EB965EBA91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ADEEDF0-8309-52F0-BD94-E82333D81B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985"/>
          <a:stretch>
            <a:fillRect/>
          </a:stretch>
        </p:blipFill>
        <p:spPr>
          <a:xfrm>
            <a:off x="0" y="-465221"/>
            <a:ext cx="14508042" cy="7323221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7B047857-A370-C478-F6C9-505B5FFB068F}"/>
              </a:ext>
            </a:extLst>
          </p:cNvPr>
          <p:cNvSpPr txBox="1"/>
          <p:nvPr/>
        </p:nvSpPr>
        <p:spPr>
          <a:xfrm>
            <a:off x="9460832" y="6444536"/>
            <a:ext cx="6825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u="sng" dirty="0"/>
              <a:t>https://docs.nde.nl/schema-profile/</a:t>
            </a:r>
          </a:p>
        </p:txBody>
      </p:sp>
    </p:spTree>
    <p:extLst>
      <p:ext uri="{BB962C8B-B14F-4D97-AF65-F5344CB8AC3E}">
        <p14:creationId xmlns:p14="http://schemas.microsoft.com/office/powerpoint/2010/main" val="27986839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1345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D1F159-ECDA-AE48-06DA-F4FF4BDEA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Tijdelijke aanduiding voor inhoud 7" descr="Afbeelding met gebouw, buitenshuis, Fotopapier, tekening&#10;&#10;Door AI gegenereerde inhoud is mogelijk onjuist.">
            <a:extLst>
              <a:ext uri="{FF2B5EF4-FFF2-40B4-BE49-F238E27FC236}">
                <a16:creationId xmlns:a16="http://schemas.microsoft.com/office/drawing/2014/main" id="{817A1B73-ECD7-6416-BC30-CCC33EC02D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558" y="-980028"/>
            <a:ext cx="13379116" cy="8818055"/>
          </a:xfrm>
        </p:spPr>
      </p:pic>
    </p:spTree>
    <p:extLst>
      <p:ext uri="{BB962C8B-B14F-4D97-AF65-F5344CB8AC3E}">
        <p14:creationId xmlns:p14="http://schemas.microsoft.com/office/powerpoint/2010/main" val="1473592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5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r>
              <a:rPr lang="nl" dirty="0"/>
              <a:t>Gouwedepot: 9,5 km archiefmateriaal</a:t>
            </a:r>
            <a:endParaRPr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0C15186-14A8-42E1-DF52-74261C73B0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56" name="Google Shape;456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89568"/>
            <a:ext cx="12192003" cy="81280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7" name="Google Shape;457;p53"/>
          <p:cNvCxnSpPr>
            <a:stCxn id="456" idx="0"/>
          </p:cNvCxnSpPr>
          <p:nvPr/>
        </p:nvCxnSpPr>
        <p:spPr>
          <a:xfrm>
            <a:off x="6096001" y="1189567"/>
            <a:ext cx="25200" cy="7116400"/>
          </a:xfrm>
          <a:prstGeom prst="straightConnector1">
            <a:avLst/>
          </a:prstGeom>
          <a:noFill/>
          <a:ln w="1143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945549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ep 4">
            <a:extLst>
              <a:ext uri="{FF2B5EF4-FFF2-40B4-BE49-F238E27FC236}">
                <a16:creationId xmlns:a16="http://schemas.microsoft.com/office/drawing/2014/main" id="{241E15B9-9E3A-DFF2-2F3A-77E20CE16440}"/>
              </a:ext>
            </a:extLst>
          </p:cNvPr>
          <p:cNvGrpSpPr/>
          <p:nvPr/>
        </p:nvGrpSpPr>
        <p:grpSpPr>
          <a:xfrm>
            <a:off x="330201" y="1286667"/>
            <a:ext cx="9982201" cy="4712965"/>
            <a:chOff x="330201" y="1286667"/>
            <a:chExt cx="9982201" cy="4712965"/>
          </a:xfrm>
        </p:grpSpPr>
        <p:grpSp>
          <p:nvGrpSpPr>
            <p:cNvPr id="330" name="Google Shape;330;p44"/>
            <p:cNvGrpSpPr/>
            <p:nvPr/>
          </p:nvGrpSpPr>
          <p:grpSpPr>
            <a:xfrm>
              <a:off x="330201" y="1286667"/>
              <a:ext cx="9982201" cy="4712965"/>
              <a:chOff x="247650" y="965000"/>
              <a:chExt cx="7486651" cy="3534724"/>
            </a:xfrm>
          </p:grpSpPr>
          <p:pic>
            <p:nvPicPr>
              <p:cNvPr id="331" name="Google Shape;331;p44"/>
              <p:cNvPicPr preferRelativeResize="0"/>
              <p:nvPr/>
            </p:nvPicPr>
            <p:blipFill rotWithShape="1">
              <a:blip r:embed="rId3">
                <a:alphaModFix/>
              </a:blip>
              <a:srcRect r="1438"/>
              <a:stretch/>
            </p:blipFill>
            <p:spPr>
              <a:xfrm>
                <a:off x="247650" y="965000"/>
                <a:ext cx="7486651" cy="353472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332" name="Google Shape;332;p44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590625" y="1649900"/>
                <a:ext cx="6810777" cy="8673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365A58EE-8303-87B7-9B50-80C00B11BB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854" y="1343970"/>
              <a:ext cx="396819" cy="396819"/>
            </a:xfrm>
            <a:prstGeom prst="rect">
              <a:avLst/>
            </a:prstGeom>
            <a:solidFill>
              <a:schemeClr val="tx1"/>
            </a:solidFill>
          </p:spPr>
        </p:pic>
      </p:grpSp>
      <p:sp>
        <p:nvSpPr>
          <p:cNvPr id="333" name="Google Shape;333;p4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r>
              <a:rPr lang="nl" dirty="0"/>
              <a:t>± 15 “offline” en ± 45 “online” vrijwilligers</a:t>
            </a:r>
            <a:endParaRPr dirty="0"/>
          </a:p>
        </p:txBody>
      </p:sp>
      <p:sp>
        <p:nvSpPr>
          <p:cNvPr id="334" name="Google Shape;334;p44"/>
          <p:cNvSpPr txBox="1"/>
          <p:nvPr/>
        </p:nvSpPr>
        <p:spPr>
          <a:xfrm>
            <a:off x="685800" y="7239000"/>
            <a:ext cx="54188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endParaRPr sz="24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D1F4840-793D-951C-3421-685FA90AFB7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882"/>
          <a:stretch>
            <a:fillRect/>
          </a:stretch>
        </p:blipFill>
        <p:spPr>
          <a:xfrm>
            <a:off x="725557" y="1534214"/>
            <a:ext cx="9286362" cy="5323786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A8B89EEB-757D-0357-463C-FC3F26423C81}"/>
              </a:ext>
            </a:extLst>
          </p:cNvPr>
          <p:cNvGrpSpPr/>
          <p:nvPr/>
        </p:nvGrpSpPr>
        <p:grpSpPr>
          <a:xfrm>
            <a:off x="1353568" y="1943900"/>
            <a:ext cx="9982201" cy="4712965"/>
            <a:chOff x="1353568" y="1943900"/>
            <a:chExt cx="9982201" cy="4712965"/>
          </a:xfrm>
        </p:grpSpPr>
        <p:pic>
          <p:nvPicPr>
            <p:cNvPr id="336" name="Google Shape;336;p44"/>
            <p:cNvPicPr preferRelativeResize="0"/>
            <p:nvPr/>
          </p:nvPicPr>
          <p:blipFill rotWithShape="1">
            <a:blip r:embed="rId7">
              <a:alphaModFix/>
            </a:blip>
            <a:srcRect r="1438"/>
            <a:stretch/>
          </p:blipFill>
          <p:spPr>
            <a:xfrm>
              <a:off x="1353568" y="1943900"/>
              <a:ext cx="9982201" cy="471296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4100" name="Picture 4">
              <a:extLst>
                <a:ext uri="{FF2B5EF4-FFF2-40B4-BE49-F238E27FC236}">
                  <a16:creationId xmlns:a16="http://schemas.microsoft.com/office/drawing/2014/main" id="{8A1110EF-DA0B-6FCA-8CAA-A4845B3C66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7985" y="1979874"/>
              <a:ext cx="396819" cy="396819"/>
            </a:xfrm>
            <a:prstGeom prst="rect">
              <a:avLst/>
            </a:prstGeom>
            <a:solidFill>
              <a:schemeClr val="tx1"/>
            </a:solidFill>
          </p:spPr>
        </p:pic>
      </p:grpSp>
      <p:pic>
        <p:nvPicPr>
          <p:cNvPr id="337" name="Google Shape;337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65231" y="2272505"/>
            <a:ext cx="10127469" cy="471298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142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63"/>
          <p:cNvSpPr/>
          <p:nvPr/>
        </p:nvSpPr>
        <p:spPr>
          <a:xfrm>
            <a:off x="-127000" y="6382133"/>
            <a:ext cx="12319200" cy="11012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35" name="Google Shape;535;p6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pPr algn="r"/>
            <a:r>
              <a:rPr lang="nl"/>
              <a:t>Goudse (linked) data ook elders</a:t>
            </a:r>
            <a:endParaRPr/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8504FD00-1B78-DB96-5C43-E016D68C2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36" name="Google Shape;536;p63"/>
          <p:cNvPicPr preferRelativeResize="0"/>
          <p:nvPr/>
        </p:nvPicPr>
        <p:blipFill rotWithShape="1">
          <a:blip r:embed="rId3">
            <a:alphaModFix/>
          </a:blip>
          <a:srcRect t="5979"/>
          <a:stretch/>
        </p:blipFill>
        <p:spPr>
          <a:xfrm>
            <a:off x="292101" y="1479434"/>
            <a:ext cx="10559999" cy="74447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37" name="Google Shape;537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501" y="1671982"/>
            <a:ext cx="10559999" cy="79200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38" name="Google Shape;538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202" y="1934366"/>
            <a:ext cx="10559999" cy="79200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39" name="Google Shape;539;p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5902" y="2196750"/>
            <a:ext cx="10559999" cy="79200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40" name="Google Shape;540;p63"/>
          <p:cNvPicPr preferRelativeResize="0"/>
          <p:nvPr/>
        </p:nvPicPr>
        <p:blipFill rotWithShape="1">
          <a:blip r:embed="rId7">
            <a:alphaModFix/>
          </a:blip>
          <a:srcRect t="3269"/>
          <a:stretch/>
        </p:blipFill>
        <p:spPr>
          <a:xfrm>
            <a:off x="1039601" y="2413001"/>
            <a:ext cx="10559999" cy="76613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613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 fontScale="90000"/>
          </a:bodyPr>
          <a:lstStyle/>
          <a:p>
            <a:r>
              <a:rPr lang="nl" dirty="0"/>
              <a:t>Spatio-temporele, semantische, gelinkte data</a:t>
            </a:r>
            <a:endParaRPr dirty="0"/>
          </a:p>
        </p:txBody>
      </p:sp>
      <p:sp>
        <p:nvSpPr>
          <p:cNvPr id="408" name="Google Shape;408;p52"/>
          <p:cNvSpPr txBox="1"/>
          <p:nvPr/>
        </p:nvSpPr>
        <p:spPr>
          <a:xfrm>
            <a:off x="583755" y="3238767"/>
            <a:ext cx="1703200" cy="615513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accent4">
                <a:alpha val="64999"/>
              </a:schemeClr>
            </a:outerShdw>
          </a:effectLst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nl" sz="24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Pand</a:t>
            </a:r>
            <a:endParaRPr sz="24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9" name="Google Shape;409;p52"/>
          <p:cNvSpPr txBox="1"/>
          <p:nvPr/>
        </p:nvSpPr>
        <p:spPr>
          <a:xfrm>
            <a:off x="273045" y="1733568"/>
            <a:ext cx="1703200" cy="615513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accent4">
                <a:alpha val="64999"/>
              </a:schemeClr>
            </a:outerShdw>
          </a:effectLst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nl" sz="24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Bewoner</a:t>
            </a:r>
            <a:endParaRPr sz="24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0" name="Google Shape;410;p52"/>
          <p:cNvSpPr txBox="1"/>
          <p:nvPr/>
        </p:nvSpPr>
        <p:spPr>
          <a:xfrm>
            <a:off x="583757" y="4424567"/>
            <a:ext cx="1703200" cy="615513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accent4">
                <a:alpha val="64999"/>
              </a:schemeClr>
            </a:outerShdw>
          </a:effectLst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nl" sz="24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Adres</a:t>
            </a:r>
            <a:endParaRPr sz="24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1" name="Google Shape;411;p52"/>
          <p:cNvSpPr txBox="1"/>
          <p:nvPr/>
        </p:nvSpPr>
        <p:spPr>
          <a:xfrm>
            <a:off x="6190924" y="5876967"/>
            <a:ext cx="1703200" cy="615513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accent4">
                <a:alpha val="64999"/>
              </a:schemeClr>
            </a:outerShdw>
          </a:effectLst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nl" sz="24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Bron</a:t>
            </a:r>
            <a:endParaRPr sz="24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2" name="Google Shape;412;p52"/>
          <p:cNvSpPr txBox="1"/>
          <p:nvPr/>
        </p:nvSpPr>
        <p:spPr>
          <a:xfrm>
            <a:off x="8164957" y="2201368"/>
            <a:ext cx="1703200" cy="600124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accent4">
                <a:alpha val="64999"/>
              </a:schemeClr>
            </a:outerShdw>
          </a:effectLst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nl" sz="2300" dirty="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Waterloop</a:t>
            </a:r>
            <a:endParaRPr sz="2300" dirty="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3" name="Google Shape;413;p52"/>
          <p:cNvSpPr txBox="1"/>
          <p:nvPr/>
        </p:nvSpPr>
        <p:spPr>
          <a:xfrm>
            <a:off x="10301924" y="1837100"/>
            <a:ext cx="1703200" cy="615513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accent4">
                <a:alpha val="64999"/>
              </a:schemeClr>
            </a:outerShdw>
          </a:effectLst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nl" sz="24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Sluis</a:t>
            </a:r>
            <a:endParaRPr sz="24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14" name="Google Shape;414;p52"/>
          <p:cNvCxnSpPr>
            <a:stCxn id="415" idx="3"/>
            <a:endCxn id="416" idx="1"/>
          </p:cNvCxnSpPr>
          <p:nvPr/>
        </p:nvCxnSpPr>
        <p:spPr>
          <a:xfrm>
            <a:off x="4806285" y="3546524"/>
            <a:ext cx="763306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7" name="Google Shape;417;p52"/>
          <p:cNvCxnSpPr>
            <a:stCxn id="415" idx="1"/>
            <a:endCxn id="408" idx="3"/>
          </p:cNvCxnSpPr>
          <p:nvPr/>
        </p:nvCxnSpPr>
        <p:spPr>
          <a:xfrm flipH="1">
            <a:off x="2286955" y="3546524"/>
            <a:ext cx="81613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8" name="Google Shape;418;p52"/>
          <p:cNvCxnSpPr>
            <a:stCxn id="416" idx="3"/>
            <a:endCxn id="419" idx="1"/>
          </p:cNvCxnSpPr>
          <p:nvPr/>
        </p:nvCxnSpPr>
        <p:spPr>
          <a:xfrm>
            <a:off x="7272791" y="3546524"/>
            <a:ext cx="892166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0" name="Google Shape;420;p52"/>
          <p:cNvCxnSpPr>
            <a:stCxn id="419" idx="0"/>
            <a:endCxn id="412" idx="2"/>
          </p:cNvCxnSpPr>
          <p:nvPr/>
        </p:nvCxnSpPr>
        <p:spPr>
          <a:xfrm flipV="1">
            <a:off x="9016557" y="2801492"/>
            <a:ext cx="0" cy="437275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1" name="Google Shape;421;p52"/>
          <p:cNvCxnSpPr>
            <a:stCxn id="408" idx="2"/>
            <a:endCxn id="410" idx="0"/>
          </p:cNvCxnSpPr>
          <p:nvPr/>
        </p:nvCxnSpPr>
        <p:spPr>
          <a:xfrm>
            <a:off x="1435355" y="3854280"/>
            <a:ext cx="2" cy="570287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2" name="Google Shape;422;p52"/>
          <p:cNvCxnSpPr>
            <a:stCxn id="408" idx="0"/>
            <a:endCxn id="423" idx="2"/>
          </p:cNvCxnSpPr>
          <p:nvPr/>
        </p:nvCxnSpPr>
        <p:spPr>
          <a:xfrm flipV="1">
            <a:off x="1435355" y="2617098"/>
            <a:ext cx="1636912" cy="621669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4" name="Google Shape;424;p52"/>
          <p:cNvCxnSpPr>
            <a:stCxn id="408" idx="0"/>
            <a:endCxn id="409" idx="2"/>
          </p:cNvCxnSpPr>
          <p:nvPr/>
        </p:nvCxnSpPr>
        <p:spPr>
          <a:xfrm flipH="1" flipV="1">
            <a:off x="1124645" y="2349081"/>
            <a:ext cx="310710" cy="889686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5" name="Google Shape;425;p52"/>
          <p:cNvCxnSpPr>
            <a:stCxn id="412" idx="3"/>
            <a:endCxn id="426" idx="1"/>
          </p:cNvCxnSpPr>
          <p:nvPr/>
        </p:nvCxnSpPr>
        <p:spPr>
          <a:xfrm>
            <a:off x="9868157" y="2501430"/>
            <a:ext cx="433767" cy="325895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7" name="Google Shape;427;p52"/>
          <p:cNvCxnSpPr>
            <a:stCxn id="412" idx="3"/>
            <a:endCxn id="413" idx="1"/>
          </p:cNvCxnSpPr>
          <p:nvPr/>
        </p:nvCxnSpPr>
        <p:spPr>
          <a:xfrm flipV="1">
            <a:off x="9868157" y="2144857"/>
            <a:ext cx="433767" cy="356573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8" name="Google Shape;428;p52"/>
          <p:cNvCxnSpPr>
            <a:stCxn id="415" idx="0"/>
            <a:endCxn id="423" idx="2"/>
          </p:cNvCxnSpPr>
          <p:nvPr/>
        </p:nvCxnSpPr>
        <p:spPr>
          <a:xfrm flipH="1" flipV="1">
            <a:off x="3072267" y="2617098"/>
            <a:ext cx="882418" cy="621669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9" name="Google Shape;429;p52"/>
          <p:cNvCxnSpPr>
            <a:stCxn id="410" idx="2"/>
            <a:endCxn id="430" idx="0"/>
          </p:cNvCxnSpPr>
          <p:nvPr/>
        </p:nvCxnSpPr>
        <p:spPr>
          <a:xfrm>
            <a:off x="1435357" y="5040080"/>
            <a:ext cx="0" cy="444387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1" name="Google Shape;431;p52"/>
          <p:cNvCxnSpPr>
            <a:stCxn id="415" idx="2"/>
            <a:endCxn id="432" idx="0"/>
          </p:cNvCxnSpPr>
          <p:nvPr/>
        </p:nvCxnSpPr>
        <p:spPr>
          <a:xfrm>
            <a:off x="3954685" y="3854280"/>
            <a:ext cx="6" cy="621653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3" name="Google Shape;433;p52"/>
          <p:cNvCxnSpPr>
            <a:stCxn id="411" idx="0"/>
            <a:endCxn id="413" idx="2"/>
          </p:cNvCxnSpPr>
          <p:nvPr/>
        </p:nvCxnSpPr>
        <p:spPr>
          <a:xfrm flipV="1">
            <a:off x="7042524" y="2452613"/>
            <a:ext cx="4111000" cy="3424354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4" name="Google Shape;434;p52"/>
          <p:cNvCxnSpPr>
            <a:stCxn id="411" idx="0"/>
            <a:endCxn id="426" idx="2"/>
          </p:cNvCxnSpPr>
          <p:nvPr/>
        </p:nvCxnSpPr>
        <p:spPr>
          <a:xfrm flipV="1">
            <a:off x="7042524" y="3135081"/>
            <a:ext cx="4111000" cy="2741886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5" name="Google Shape;435;p52"/>
          <p:cNvCxnSpPr>
            <a:stCxn id="411" idx="0"/>
            <a:endCxn id="412" idx="2"/>
          </p:cNvCxnSpPr>
          <p:nvPr/>
        </p:nvCxnSpPr>
        <p:spPr>
          <a:xfrm flipV="1">
            <a:off x="7042524" y="2801492"/>
            <a:ext cx="1974033" cy="3075475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6" name="Google Shape;436;p52"/>
          <p:cNvCxnSpPr>
            <a:stCxn id="411" idx="0"/>
            <a:endCxn id="419" idx="2"/>
          </p:cNvCxnSpPr>
          <p:nvPr/>
        </p:nvCxnSpPr>
        <p:spPr>
          <a:xfrm flipV="1">
            <a:off x="7042524" y="3854280"/>
            <a:ext cx="1974033" cy="2022687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7" name="Google Shape;437;p52"/>
          <p:cNvCxnSpPr>
            <a:stCxn id="411" idx="0"/>
            <a:endCxn id="416" idx="2"/>
          </p:cNvCxnSpPr>
          <p:nvPr/>
        </p:nvCxnSpPr>
        <p:spPr>
          <a:xfrm flipH="1" flipV="1">
            <a:off x="6421191" y="3854280"/>
            <a:ext cx="621333" cy="2022687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8" name="Google Shape;438;p52"/>
          <p:cNvCxnSpPr>
            <a:stCxn id="411" idx="0"/>
            <a:endCxn id="423" idx="2"/>
          </p:cNvCxnSpPr>
          <p:nvPr/>
        </p:nvCxnSpPr>
        <p:spPr>
          <a:xfrm flipH="1" flipV="1">
            <a:off x="3072267" y="2617098"/>
            <a:ext cx="3970257" cy="3259869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9" name="Google Shape;439;p52"/>
          <p:cNvCxnSpPr>
            <a:stCxn id="409" idx="2"/>
            <a:endCxn id="411" idx="0"/>
          </p:cNvCxnSpPr>
          <p:nvPr/>
        </p:nvCxnSpPr>
        <p:spPr>
          <a:xfrm>
            <a:off x="1124645" y="2349081"/>
            <a:ext cx="5917879" cy="3527886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0" name="Google Shape;440;p52"/>
          <p:cNvCxnSpPr>
            <a:stCxn id="408" idx="3"/>
            <a:endCxn id="411" idx="0"/>
          </p:cNvCxnSpPr>
          <p:nvPr/>
        </p:nvCxnSpPr>
        <p:spPr>
          <a:xfrm>
            <a:off x="2286955" y="3546524"/>
            <a:ext cx="4755569" cy="2330443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1" name="Google Shape;441;p52"/>
          <p:cNvCxnSpPr>
            <a:stCxn id="411" idx="0"/>
            <a:endCxn id="410" idx="3"/>
          </p:cNvCxnSpPr>
          <p:nvPr/>
        </p:nvCxnSpPr>
        <p:spPr>
          <a:xfrm flipH="1" flipV="1">
            <a:off x="2286957" y="4732324"/>
            <a:ext cx="4755567" cy="1144643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2" name="Google Shape;442;p52"/>
          <p:cNvCxnSpPr>
            <a:stCxn id="411" idx="0"/>
            <a:endCxn id="430" idx="3"/>
          </p:cNvCxnSpPr>
          <p:nvPr/>
        </p:nvCxnSpPr>
        <p:spPr>
          <a:xfrm flipH="1" flipV="1">
            <a:off x="2286957" y="5792224"/>
            <a:ext cx="4755567" cy="84743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3" name="Google Shape;443;p52"/>
          <p:cNvCxnSpPr>
            <a:stCxn id="411" idx="0"/>
            <a:endCxn id="432" idx="2"/>
          </p:cNvCxnSpPr>
          <p:nvPr/>
        </p:nvCxnSpPr>
        <p:spPr>
          <a:xfrm flipH="1" flipV="1">
            <a:off x="3954691" y="5091446"/>
            <a:ext cx="3087833" cy="785521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6" name="Google Shape;426;p52"/>
          <p:cNvSpPr txBox="1"/>
          <p:nvPr/>
        </p:nvSpPr>
        <p:spPr>
          <a:xfrm>
            <a:off x="10301924" y="2519568"/>
            <a:ext cx="1703200" cy="615513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accent4">
                <a:alpha val="64999"/>
              </a:schemeClr>
            </a:outerShdw>
          </a:effectLst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nl" sz="24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Gemaal</a:t>
            </a:r>
            <a:endParaRPr sz="24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6" name="Google Shape;416;p52"/>
          <p:cNvSpPr txBox="1"/>
          <p:nvPr/>
        </p:nvSpPr>
        <p:spPr>
          <a:xfrm>
            <a:off x="5569591" y="3238767"/>
            <a:ext cx="1703200" cy="615513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accent4">
                <a:alpha val="64999"/>
              </a:schemeClr>
            </a:outerShdw>
          </a:effectLst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nl" sz="24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Straat</a:t>
            </a:r>
            <a:endParaRPr sz="24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3" name="Google Shape;423;p52"/>
          <p:cNvSpPr txBox="1"/>
          <p:nvPr/>
        </p:nvSpPr>
        <p:spPr>
          <a:xfrm>
            <a:off x="2220667" y="2001585"/>
            <a:ext cx="1703200" cy="615513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accent4">
                <a:alpha val="64999"/>
              </a:schemeClr>
            </a:outerShdw>
          </a:effectLst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nl" sz="24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Eigenaar</a:t>
            </a:r>
            <a:endParaRPr sz="24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2" name="Google Shape;432;p52"/>
          <p:cNvSpPr txBox="1"/>
          <p:nvPr/>
        </p:nvSpPr>
        <p:spPr>
          <a:xfrm>
            <a:off x="3103091" y="4475933"/>
            <a:ext cx="1703200" cy="615513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accent4">
                <a:alpha val="64999"/>
              </a:schemeClr>
            </a:outerShdw>
          </a:effectLst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nl" sz="24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Sectie</a:t>
            </a:r>
            <a:endParaRPr sz="24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0" name="Google Shape;430;p52"/>
          <p:cNvSpPr txBox="1"/>
          <p:nvPr/>
        </p:nvSpPr>
        <p:spPr>
          <a:xfrm>
            <a:off x="583757" y="5484467"/>
            <a:ext cx="1703200" cy="615513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accent4">
                <a:alpha val="64999"/>
              </a:schemeClr>
            </a:outerShdw>
          </a:effectLst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nl" sz="24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Wijk</a:t>
            </a:r>
            <a:endParaRPr sz="24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5" name="Google Shape;415;p52"/>
          <p:cNvSpPr txBox="1"/>
          <p:nvPr/>
        </p:nvSpPr>
        <p:spPr>
          <a:xfrm>
            <a:off x="3103085" y="3238767"/>
            <a:ext cx="1703200" cy="615513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accent4">
                <a:alpha val="64999"/>
              </a:schemeClr>
            </a:outerShdw>
          </a:effectLst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nl" sz="24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Perceel</a:t>
            </a:r>
            <a:endParaRPr sz="24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44" name="Google Shape;44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32600" y="4094767"/>
            <a:ext cx="1460000" cy="14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52"/>
          <p:cNvPicPr preferRelativeResize="0"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9053603" y="4867769"/>
            <a:ext cx="1460000" cy="14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52"/>
          <p:cNvSpPr txBox="1"/>
          <p:nvPr/>
        </p:nvSpPr>
        <p:spPr>
          <a:xfrm>
            <a:off x="4631584" y="1915985"/>
            <a:ext cx="1703200" cy="615513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accent4">
                <a:alpha val="64999"/>
              </a:schemeClr>
            </a:outerShdw>
          </a:effectLst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nl"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Wikidata</a:t>
            </a:r>
            <a:endParaRPr sz="24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7" name="Google Shape;447;p52"/>
          <p:cNvSpPr txBox="1"/>
          <p:nvPr/>
        </p:nvSpPr>
        <p:spPr>
          <a:xfrm>
            <a:off x="6510767" y="1516467"/>
            <a:ext cx="1703200" cy="615513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accent4">
                <a:alpha val="64999"/>
              </a:schemeClr>
            </a:outerShdw>
          </a:effectLst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nl"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BAG</a:t>
            </a:r>
            <a:endParaRPr sz="24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48" name="Google Shape;448;p52"/>
          <p:cNvCxnSpPr>
            <a:stCxn id="446" idx="2"/>
            <a:endCxn id="416" idx="0"/>
          </p:cNvCxnSpPr>
          <p:nvPr/>
        </p:nvCxnSpPr>
        <p:spPr>
          <a:xfrm>
            <a:off x="5483184" y="2531498"/>
            <a:ext cx="938007" cy="707269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9" name="Google Shape;449;p52"/>
          <p:cNvCxnSpPr>
            <a:stCxn id="447" idx="2"/>
            <a:endCxn id="416" idx="0"/>
          </p:cNvCxnSpPr>
          <p:nvPr/>
        </p:nvCxnSpPr>
        <p:spPr>
          <a:xfrm flipH="1">
            <a:off x="6421191" y="2131980"/>
            <a:ext cx="941176" cy="1106787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0" name="Google Shape;450;p52"/>
          <p:cNvCxnSpPr>
            <a:stCxn id="446" idx="1"/>
            <a:endCxn id="423" idx="3"/>
          </p:cNvCxnSpPr>
          <p:nvPr/>
        </p:nvCxnSpPr>
        <p:spPr>
          <a:xfrm flipH="1">
            <a:off x="3923867" y="2223742"/>
            <a:ext cx="707717" cy="8560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Google Shape;447;p52">
            <a:extLst>
              <a:ext uri="{FF2B5EF4-FFF2-40B4-BE49-F238E27FC236}">
                <a16:creationId xmlns:a16="http://schemas.microsoft.com/office/drawing/2014/main" id="{406C2904-645D-DAF3-6209-5DCD81B50E1F}"/>
              </a:ext>
            </a:extLst>
          </p:cNvPr>
          <p:cNvSpPr txBox="1"/>
          <p:nvPr/>
        </p:nvSpPr>
        <p:spPr>
          <a:xfrm>
            <a:off x="7141334" y="4623321"/>
            <a:ext cx="1703200" cy="615513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accent4">
                <a:alpha val="64999"/>
              </a:schemeClr>
            </a:outerShdw>
          </a:effectLst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nl" sz="24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CHT</a:t>
            </a:r>
            <a:endParaRPr sz="2400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05624A28-86E2-63F4-E2EA-7AE3DCA02DD7}"/>
              </a:ext>
            </a:extLst>
          </p:cNvPr>
          <p:cNvCxnSpPr>
            <a:stCxn id="3" idx="0"/>
            <a:endCxn id="419" idx="2"/>
          </p:cNvCxnSpPr>
          <p:nvPr/>
        </p:nvCxnSpPr>
        <p:spPr>
          <a:xfrm flipV="1">
            <a:off x="7992934" y="3854280"/>
            <a:ext cx="1023623" cy="769041"/>
          </a:xfrm>
          <a:prstGeom prst="line">
            <a:avLst/>
          </a:prstGeom>
          <a:ln w="3175"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2AADB1A7-29CA-988C-CD38-E8A1E64DD36E}"/>
              </a:ext>
            </a:extLst>
          </p:cNvPr>
          <p:cNvCxnSpPr>
            <a:stCxn id="3" idx="0"/>
            <a:endCxn id="412" idx="2"/>
          </p:cNvCxnSpPr>
          <p:nvPr/>
        </p:nvCxnSpPr>
        <p:spPr>
          <a:xfrm flipV="1">
            <a:off x="7992934" y="2801492"/>
            <a:ext cx="1023623" cy="1821829"/>
          </a:xfrm>
          <a:prstGeom prst="line">
            <a:avLst/>
          </a:prstGeom>
          <a:ln w="3175"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9" name="Google Shape;419;p52"/>
          <p:cNvSpPr txBox="1"/>
          <p:nvPr/>
        </p:nvSpPr>
        <p:spPr>
          <a:xfrm>
            <a:off x="8164957" y="3238767"/>
            <a:ext cx="1703200" cy="615513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accent4">
                <a:alpha val="64999"/>
              </a:schemeClr>
            </a:outerShdw>
          </a:effectLst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nl" sz="2400" dirty="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Brug</a:t>
            </a:r>
            <a:endParaRPr sz="2400" dirty="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E035D825-9CBE-CBA9-1CB0-A4E983CA74F0}"/>
              </a:ext>
            </a:extLst>
          </p:cNvPr>
          <p:cNvSpPr txBox="1"/>
          <p:nvPr/>
        </p:nvSpPr>
        <p:spPr>
          <a:xfrm>
            <a:off x="7042523" y="6430001"/>
            <a:ext cx="6003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u="sng" dirty="0"/>
              <a:t>https://termennetwerk.netwerkdigitaalerfgoed.nl/</a:t>
            </a:r>
          </a:p>
        </p:txBody>
      </p:sp>
    </p:spTree>
    <p:extLst>
      <p:ext uri="{BB962C8B-B14F-4D97-AF65-F5344CB8AC3E}">
        <p14:creationId xmlns:p14="http://schemas.microsoft.com/office/powerpoint/2010/main" val="386153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D05DD7-6B37-C315-31A9-BAF587C37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Gouda Tijdmachine Ontologie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A71B44C-11CC-C42E-09D7-A8CF0C371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1" y="1459832"/>
            <a:ext cx="9471037" cy="539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60BF202C-6B57-BA80-B1F3-C6FFF17997A1}"/>
              </a:ext>
            </a:extLst>
          </p:cNvPr>
          <p:cNvSpPr txBox="1"/>
          <p:nvPr/>
        </p:nvSpPr>
        <p:spPr>
          <a:xfrm>
            <a:off x="699598" y="6381690"/>
            <a:ext cx="440736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2000" u="sng" dirty="0"/>
              <a:t>https://www.goudatijdmachine.nl/def/</a:t>
            </a:r>
          </a:p>
        </p:txBody>
      </p:sp>
    </p:spTree>
    <p:extLst>
      <p:ext uri="{BB962C8B-B14F-4D97-AF65-F5344CB8AC3E}">
        <p14:creationId xmlns:p14="http://schemas.microsoft.com/office/powerpoint/2010/main" val="2279683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F20EE9-97A0-FF91-64BD-1CD9A5D86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BA618F3-77AF-FF6D-B0B1-BAE93C616C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578" r="1316"/>
          <a:stretch>
            <a:fillRect/>
          </a:stretch>
        </p:blipFill>
        <p:spPr>
          <a:xfrm>
            <a:off x="0" y="0"/>
            <a:ext cx="13535499" cy="6224337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8CB0E76-66CC-EF94-52F3-BC5F2A2358B6}"/>
              </a:ext>
            </a:extLst>
          </p:cNvPr>
          <p:cNvSpPr txBox="1"/>
          <p:nvPr/>
        </p:nvSpPr>
        <p:spPr>
          <a:xfrm>
            <a:off x="8624398" y="6360862"/>
            <a:ext cx="3011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u="sng" dirty="0"/>
              <a:t>https://datasetregister.nl/</a:t>
            </a:r>
          </a:p>
        </p:txBody>
      </p:sp>
    </p:spTree>
    <p:extLst>
      <p:ext uri="{BB962C8B-B14F-4D97-AF65-F5344CB8AC3E}">
        <p14:creationId xmlns:p14="http://schemas.microsoft.com/office/powerpoint/2010/main" val="72032959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Gouda Tijdmachine">
      <a:dk1>
        <a:srgbClr val="3891B1"/>
      </a:dk1>
      <a:lt1>
        <a:srgbClr val="EBEBEB"/>
      </a:lt1>
      <a:dk2>
        <a:srgbClr val="FFFFFF"/>
      </a:dk2>
      <a:lt2>
        <a:srgbClr val="B3A77D"/>
      </a:lt2>
      <a:accent1>
        <a:srgbClr val="D22425"/>
      </a:accent1>
      <a:accent2>
        <a:srgbClr val="F2DEDE"/>
      </a:accent2>
      <a:accent3>
        <a:srgbClr val="DFF0D8"/>
      </a:accent3>
      <a:accent4>
        <a:srgbClr val="543B3B"/>
      </a:accent4>
      <a:accent5>
        <a:srgbClr val="666666"/>
      </a:accent5>
      <a:accent6>
        <a:srgbClr val="CAE8F3"/>
      </a:accent6>
      <a:hlink>
        <a:srgbClr val="3891B1"/>
      </a:hlink>
      <a:folHlink>
        <a:srgbClr val="3891B1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e1" id="{1B178A5B-76F4-4019-AAFD-5ACA26A4532D}" vid="{C9E31D97-C4F4-4865-BC62-BCFB9C8BF068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Gouda Tijdmachine</Template>
  <TotalTime>0</TotalTime>
  <Words>184</Words>
  <Application>Microsoft Office PowerPoint</Application>
  <PresentationFormat>Breedbeeld</PresentationFormat>
  <Paragraphs>38</Paragraphs>
  <Slides>21</Slides>
  <Notes>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7" baseType="lpstr">
      <vt:lpstr>Aptos</vt:lpstr>
      <vt:lpstr>Arial</vt:lpstr>
      <vt:lpstr>Open Sans</vt:lpstr>
      <vt:lpstr>Open Sans Medium</vt:lpstr>
      <vt:lpstr>Source Sans Pro</vt:lpstr>
      <vt:lpstr>Kantoorthema</vt:lpstr>
      <vt:lpstr>Hoe presenteer je  spatio-temporele data?</vt:lpstr>
      <vt:lpstr>PowerPoint-presentatie</vt:lpstr>
      <vt:lpstr>PowerPoint-presentatie</vt:lpstr>
      <vt:lpstr>Gouwedepot: 9,5 km archiefmateriaal</vt:lpstr>
      <vt:lpstr>± 15 “offline” en ± 45 “online” vrijwilligers</vt:lpstr>
      <vt:lpstr>Goudse (linked) data ook elders</vt:lpstr>
      <vt:lpstr>Spatio-temporele, semantische, gelinkte data</vt:lpstr>
      <vt:lpstr>Gouda Tijdmachine Ontologie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GIS applicaties gebruikersvriendelijk?</vt:lpstr>
      <vt:lpstr>Van data visualisatie tot vertellen van verhalen</vt:lpstr>
      <vt:lpstr>PowerPoint-presentatie</vt:lpstr>
      <vt:lpstr>Onderzoek en producten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Bob Coret</dc:creator>
  <cp:lastModifiedBy>Bob Coret</cp:lastModifiedBy>
  <cp:revision>3</cp:revision>
  <dcterms:created xsi:type="dcterms:W3CDTF">2025-08-27T14:23:09Z</dcterms:created>
  <dcterms:modified xsi:type="dcterms:W3CDTF">2025-09-01T08:58:21Z</dcterms:modified>
</cp:coreProperties>
</file>